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8" autoAdjust="0"/>
  </p:normalViewPr>
  <p:slideViewPr>
    <p:cSldViewPr>
      <p:cViewPr>
        <p:scale>
          <a:sx n="70" d="100"/>
          <a:sy n="70" d="100"/>
        </p:scale>
        <p:origin x="-1632" y="-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00CC-3C85-4B69-8EA9-FA61AFE24DF1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A5E13-FAA7-4AF5-A588-030402176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0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interests</a:t>
            </a:r>
            <a:r>
              <a:rPr lang="en-US" baseline="0" dirty="0" smtClean="0"/>
              <a:t> rule, why has this gotten so much worse of late?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A5E13-FAA7-4AF5-A588-030402176C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2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Broke</a:t>
            </a:r>
            <a:r>
              <a:rPr lang="en-US" baseline="0" dirty="0" smtClean="0"/>
              <a:t> with nearly 100 years of law banning corporate spending in elections, inherently corrupting.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A5E13-FAA7-4AF5-A588-030402176C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1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waste</a:t>
            </a:r>
            <a:r>
              <a:rPr lang="en-US" baseline="0" dirty="0" smtClean="0"/>
              <a:t> a day, this is not something that non-profits or just getting an anti-corruption super PAC can fix, need people doing deep organizing to win this fight.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A5E13-FAA7-4AF5-A588-030402176C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6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2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8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182A-80B2-4275-BB6C-7672710CD11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074D8-A7BC-4FDB-A8DD-B47350E31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4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freechild@citizen.org" TargetMode="External"/><Relationship Id="rId4" Type="http://schemas.openxmlformats.org/officeDocument/2006/relationships/hyperlink" Target="http://www.democracyisforpeopl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 smtClean="0"/>
              <a:t>Government for Sale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Crisis of Money in Politics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4114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Aquene Freechild</a:t>
            </a:r>
          </a:p>
          <a:p>
            <a:pPr algn="ctr"/>
            <a:r>
              <a:rPr lang="en-US" b="1" dirty="0" smtClean="0"/>
              <a:t>Director, Democracy Is For People Campaign</a:t>
            </a:r>
          </a:p>
          <a:p>
            <a:pPr algn="ctr"/>
            <a:r>
              <a:rPr lang="en-US" b="1" dirty="0" smtClean="0"/>
              <a:t>Public Citizen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085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Questions?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Aquene Freechild</a:t>
            </a:r>
          </a:p>
          <a:p>
            <a:pPr marL="0" indent="0" algn="ctr">
              <a:buNone/>
            </a:pPr>
            <a:r>
              <a:rPr lang="en-US" dirty="0" smtClean="0"/>
              <a:t>202-588-1000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afreechild@citizen.org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www.DemocracyIsForPeople.org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916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Big Money in Elections </a:t>
            </a:r>
            <a:br>
              <a:rPr lang="en-US" b="1" dirty="0" smtClean="0"/>
            </a:br>
            <a:r>
              <a:rPr lang="en-US" b="1" dirty="0" smtClean="0"/>
              <a:t>Is Subverting Democracy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2012 election was the most expensive in history, costing more than </a:t>
            </a:r>
            <a:r>
              <a:rPr lang="en-US" dirty="0" smtClean="0"/>
              <a:t>$6 </a:t>
            </a:r>
            <a:r>
              <a:rPr lang="en-US" dirty="0"/>
              <a:t>billion. </a:t>
            </a:r>
            <a:endParaRPr lang="en-US" dirty="0" smtClean="0"/>
          </a:p>
          <a:p>
            <a:r>
              <a:rPr lang="en-US" dirty="0" smtClean="0"/>
              <a:t>There is 3x more </a:t>
            </a:r>
            <a:r>
              <a:rPr lang="en-US" dirty="0"/>
              <a:t>secret spending in the 2014 elections </a:t>
            </a:r>
            <a:r>
              <a:rPr lang="en-US" dirty="0" smtClean="0"/>
              <a:t>thus far, than </a:t>
            </a:r>
            <a:r>
              <a:rPr lang="en-US" dirty="0"/>
              <a:t>there was </a:t>
            </a:r>
            <a:r>
              <a:rPr lang="en-US" dirty="0" smtClean="0"/>
              <a:t>at this time in </a:t>
            </a:r>
            <a:r>
              <a:rPr lang="en-US" dirty="0"/>
              <a:t>the 2012 </a:t>
            </a:r>
            <a:r>
              <a:rPr lang="en-US" i="1" dirty="0"/>
              <a:t>presidential</a:t>
            </a:r>
            <a:r>
              <a:rPr lang="en-US" dirty="0"/>
              <a:t> election </a:t>
            </a:r>
            <a:r>
              <a:rPr lang="en-US" dirty="0" smtClean="0"/>
              <a:t>cycle.</a:t>
            </a:r>
          </a:p>
          <a:p>
            <a:r>
              <a:rPr lang="en-US" dirty="0" smtClean="0"/>
              <a:t>Democracy is supposed to be of, by and for the people – but current gov’t serves wealthy first.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To be elected, one must rely on big donors and fear their wrath.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Response: Democracy Movement is growing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1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Citizens United v. FEC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Court ruled: Corporations and unions have the right to “speak” in elections as long as they don’t coordinate with candidates (</a:t>
            </a:r>
            <a:r>
              <a:rPr lang="en-US" i="1" dirty="0" smtClean="0"/>
              <a:t>Buckley v. </a:t>
            </a:r>
            <a:r>
              <a:rPr lang="en-US" i="1" dirty="0" err="1" smtClean="0"/>
              <a:t>Valeo</a:t>
            </a:r>
            <a:r>
              <a:rPr lang="en-US" dirty="0" smtClean="0"/>
              <a:t> ruled that spending money is elections is speech)</a:t>
            </a:r>
          </a:p>
          <a:p>
            <a:r>
              <a:rPr lang="en-US" dirty="0" smtClean="0"/>
              <a:t>Now corporations</a:t>
            </a:r>
            <a:r>
              <a:rPr lang="en-US" dirty="0"/>
              <a:t> </a:t>
            </a:r>
            <a:r>
              <a:rPr lang="en-US" dirty="0" smtClean="0"/>
              <a:t>are free to spend unlimited amounts in elections, Speech Now ruling followed freeing individuals to do the same.</a:t>
            </a:r>
          </a:p>
          <a:p>
            <a:r>
              <a:rPr lang="en-US" dirty="0" smtClean="0"/>
              <a:t>Ruling wildly unpopular across party lines.</a:t>
            </a:r>
          </a:p>
          <a:p>
            <a:r>
              <a:rPr lang="en-US" dirty="0" smtClean="0"/>
              <a:t>Response</a:t>
            </a:r>
            <a:r>
              <a:rPr lang="en-US" dirty="0"/>
              <a:t>? 550 cities and </a:t>
            </a:r>
            <a:r>
              <a:rPr lang="en-US" dirty="0" smtClean="0"/>
              <a:t>towns, 16 states call for a constitutional amendment,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7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McCutcheon v. FEC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McCutcheon’s Claim: That the $123,000 aggregate limit on a person’s right to donate to federal campaigns violate their first amendment rights</a:t>
            </a:r>
          </a:p>
          <a:p>
            <a:r>
              <a:rPr lang="en-US" dirty="0"/>
              <a:t>Result: the Supreme Court raises the cap and narrowly defines corruption as out and out bribery.</a:t>
            </a:r>
          </a:p>
          <a:p>
            <a:r>
              <a:rPr lang="en-US" dirty="0" smtClean="0"/>
              <a:t>About 1200 people spent even close to $123,000 in 2012</a:t>
            </a:r>
          </a:p>
          <a:p>
            <a:r>
              <a:rPr lang="en-US" dirty="0" smtClean="0"/>
              <a:t>Now the limit has been raised to nearly $6 million</a:t>
            </a:r>
          </a:p>
          <a:p>
            <a:r>
              <a:rPr lang="en-US" dirty="0" smtClean="0"/>
              <a:t>What does it mean?  Just 350 people can easily fund an entire election to govern a country of 350 million people. </a:t>
            </a:r>
          </a:p>
          <a:p>
            <a:r>
              <a:rPr lang="en-US" dirty="0" smtClean="0"/>
              <a:t>151 protests in 41 states the day of the ruling.</a:t>
            </a:r>
          </a:p>
        </p:txBody>
      </p:sp>
    </p:spTree>
    <p:extLst>
      <p:ext uri="{BB962C8B-B14F-4D97-AF65-F5344CB8AC3E}">
        <p14:creationId xmlns:p14="http://schemas.microsoft.com/office/powerpoint/2010/main" val="322761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Secret/Dark Money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Sham non-profits sprung up after Citizens United to spend money in elections without disclosing their donors</a:t>
            </a:r>
            <a:endParaRPr lang="en-US" dirty="0"/>
          </a:p>
          <a:p>
            <a:r>
              <a:rPr lang="en-US" dirty="0" smtClean="0"/>
              <a:t>Battle about the IRS “discriminating” against conservative non-profits set up for this purpose. </a:t>
            </a:r>
          </a:p>
          <a:p>
            <a:r>
              <a:rPr lang="en-US" dirty="0" smtClean="0"/>
              <a:t>Clearer law, functional FEC needed</a:t>
            </a:r>
          </a:p>
        </p:txBody>
      </p:sp>
    </p:spTree>
    <p:extLst>
      <p:ext uri="{BB962C8B-B14F-4D97-AF65-F5344CB8AC3E}">
        <p14:creationId xmlns:p14="http://schemas.microsoft.com/office/powerpoint/2010/main" val="32014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Real 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Disclosure</a:t>
            </a:r>
            <a:r>
              <a:rPr lang="en-US" dirty="0" smtClean="0"/>
              <a:t>: make sure the public knows where the money is coming from, ‘stand by your ad’</a:t>
            </a:r>
          </a:p>
          <a:p>
            <a:r>
              <a:rPr lang="en-US" b="1" dirty="0" smtClean="0"/>
              <a:t>Amendment</a:t>
            </a:r>
            <a:r>
              <a:rPr lang="en-US" dirty="0" smtClean="0"/>
              <a:t>: would allow the government to limits spending in elections – imagine!</a:t>
            </a:r>
          </a:p>
          <a:p>
            <a:r>
              <a:rPr lang="en-US" b="1" dirty="0" smtClean="0"/>
              <a:t>Public Financing</a:t>
            </a:r>
            <a:r>
              <a:rPr lang="en-US" dirty="0" smtClean="0"/>
              <a:t>: using matching public funds to finance elections so that candidates can afford to/are rewarded for spending time with small donors and voters.</a:t>
            </a:r>
          </a:p>
        </p:txBody>
      </p:sp>
    </p:spTree>
    <p:extLst>
      <p:ext uri="{BB962C8B-B14F-4D97-AF65-F5344CB8AC3E}">
        <p14:creationId xmlns:p14="http://schemas.microsoft.com/office/powerpoint/2010/main" val="288519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Pass an Amendment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pass: </a:t>
            </a:r>
          </a:p>
          <a:p>
            <a:pPr lvl="1"/>
            <a:r>
              <a:rPr lang="en-US" dirty="0" smtClean="0"/>
              <a:t>2/3 of both Houses of Congress must approve</a:t>
            </a:r>
          </a:p>
          <a:p>
            <a:pPr lvl="1"/>
            <a:r>
              <a:rPr lang="en-US" dirty="0" smtClean="0"/>
              <a:t>3/4 of states must ratify </a:t>
            </a:r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Udall Amendment: Would allow the </a:t>
            </a:r>
            <a:r>
              <a:rPr lang="en-US" dirty="0" smtClean="0">
                <a:solidFill>
                  <a:prstClr val="black"/>
                </a:solidFill>
              </a:rPr>
              <a:t>federal government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states to </a:t>
            </a:r>
            <a:r>
              <a:rPr lang="en-US" dirty="0">
                <a:solidFill>
                  <a:prstClr val="black"/>
                </a:solidFill>
              </a:rPr>
              <a:t>regulate money raised and spent in </a:t>
            </a:r>
            <a:r>
              <a:rPr lang="en-US" dirty="0" smtClean="0">
                <a:solidFill>
                  <a:prstClr val="black"/>
                </a:solidFill>
              </a:rPr>
              <a:t>elections.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3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000" t="1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Progress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Hearing for an amendment to overturn </a:t>
            </a:r>
            <a:r>
              <a:rPr lang="en-US" i="1" dirty="0" smtClean="0"/>
              <a:t>Citizens United</a:t>
            </a:r>
            <a:r>
              <a:rPr lang="en-US" dirty="0" smtClean="0"/>
              <a:t> and </a:t>
            </a:r>
            <a:r>
              <a:rPr lang="en-US" i="1" dirty="0" smtClean="0"/>
              <a:t>McCutcheon</a:t>
            </a:r>
            <a:endParaRPr lang="en-US" dirty="0" smtClean="0"/>
          </a:p>
          <a:p>
            <a:pPr lvl="1"/>
            <a:r>
              <a:rPr lang="en-US" dirty="0" smtClean="0"/>
              <a:t>On June 3</a:t>
            </a:r>
            <a:r>
              <a:rPr lang="en-US" baseline="30000" dirty="0" smtClean="0"/>
              <a:t>rd</a:t>
            </a:r>
            <a:r>
              <a:rPr lang="en-US" dirty="0" smtClean="0"/>
              <a:t> 2014 the Senate Judiciary Committee held a hearing on the proposed amendment</a:t>
            </a:r>
          </a:p>
          <a:p>
            <a:pPr lvl="1"/>
            <a:r>
              <a:rPr lang="en-US" dirty="0" smtClean="0"/>
              <a:t>Result of McCutcheon rallies and grassroots work</a:t>
            </a:r>
          </a:p>
          <a:p>
            <a:pPr lvl="1"/>
            <a:r>
              <a:rPr lang="en-US" dirty="0" smtClean="0"/>
              <a:t>The Senate will vote on the amendment this year </a:t>
            </a:r>
          </a:p>
          <a:p>
            <a:r>
              <a:rPr lang="en-US" dirty="0" smtClean="0"/>
              <a:t>People’s Pledge </a:t>
            </a:r>
          </a:p>
          <a:p>
            <a:pPr lvl="1"/>
            <a:r>
              <a:rPr lang="en-US" dirty="0" smtClean="0"/>
              <a:t>Inspired by the race between Elizabeth Warren and Scott Brown in MA</a:t>
            </a:r>
          </a:p>
          <a:p>
            <a:pPr lvl="1"/>
            <a:r>
              <a:rPr lang="en-US" dirty="0" smtClean="0"/>
              <a:t>Reduced outside spending on behalf of candidates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1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YOU can get Involved!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DemocracyIsForPeople.org</a:t>
            </a:r>
          </a:p>
          <a:p>
            <a:pPr lvl="1"/>
            <a:r>
              <a:rPr lang="en-US" dirty="0" smtClean="0"/>
              <a:t>Sign the petition for a constitutional amendment!</a:t>
            </a:r>
          </a:p>
          <a:p>
            <a:pPr lvl="1"/>
            <a:r>
              <a:rPr lang="en-US" dirty="0" smtClean="0"/>
              <a:t>Find out if you Senator is a co-sponsor – thank them or ask them to stand up for democracy.</a:t>
            </a:r>
          </a:p>
          <a:p>
            <a:pPr lvl="1"/>
            <a:r>
              <a:rPr lang="en-US" dirty="0" smtClean="0"/>
              <a:t>Help pass a resolution calling for an amendment in your town.</a:t>
            </a:r>
          </a:p>
          <a:p>
            <a:r>
              <a:rPr lang="en-US" dirty="0" smtClean="0"/>
              <a:t>PeoplesPledge2014.org </a:t>
            </a:r>
          </a:p>
          <a:p>
            <a:pPr lvl="1"/>
            <a:r>
              <a:rPr lang="en-US" dirty="0" smtClean="0"/>
              <a:t>Ask your local candidates to agree together to stop outside spending on their behalf.</a:t>
            </a:r>
          </a:p>
        </p:txBody>
      </p:sp>
    </p:spTree>
    <p:extLst>
      <p:ext uri="{BB962C8B-B14F-4D97-AF65-F5344CB8AC3E}">
        <p14:creationId xmlns:p14="http://schemas.microsoft.com/office/powerpoint/2010/main" val="139572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656</Words>
  <Application>Microsoft Macintosh PowerPoint</Application>
  <PresentationFormat>On-screen Show (4:3)</PresentationFormat>
  <Paragraphs>61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Government for Sale The Crisis of Money in Politics</vt:lpstr>
      <vt:lpstr>Big Money in Elections  Is Subverting Democracy</vt:lpstr>
      <vt:lpstr>Citizens United v. FEC </vt:lpstr>
      <vt:lpstr>McCutcheon v. FEC</vt:lpstr>
      <vt:lpstr>Secret/Dark Money</vt:lpstr>
      <vt:lpstr>Real Solutions</vt:lpstr>
      <vt:lpstr>How to Pass an Amendment </vt:lpstr>
      <vt:lpstr>Current Progress</vt:lpstr>
      <vt:lpstr>How YOU can get Involved!</vt:lpstr>
      <vt:lpstr>Questions?</vt:lpstr>
    </vt:vector>
  </TitlesOfParts>
  <Company>Public Citizen,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for Sale The Problem of Money in Politics</dc:title>
  <dc:creator>Administrator</dc:creator>
  <cp:lastModifiedBy>Jessie Palatucci</cp:lastModifiedBy>
  <cp:revision>22</cp:revision>
  <dcterms:created xsi:type="dcterms:W3CDTF">2014-06-04T13:15:09Z</dcterms:created>
  <dcterms:modified xsi:type="dcterms:W3CDTF">2014-06-05T13:34:46Z</dcterms:modified>
</cp:coreProperties>
</file>